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72" r:id="rId10"/>
    <p:sldId id="265" r:id="rId11"/>
    <p:sldId id="266" r:id="rId12"/>
    <p:sldId id="267" r:id="rId13"/>
    <p:sldId id="269" r:id="rId14"/>
    <p:sldId id="268" r:id="rId15"/>
    <p:sldId id="270" r:id="rId16"/>
    <p:sldId id="271"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2E69956-6AA2-47E2-8A74-E3FA7D36F15F}"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98034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E69956-6AA2-47E2-8A74-E3FA7D36F15F}"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190349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E69956-6AA2-47E2-8A74-E3FA7D36F15F}"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25B1E-4B5D-4DFC-A6AA-32AB96B5044F}"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4491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E69956-6AA2-47E2-8A74-E3FA7D36F15F}"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2906844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E69956-6AA2-47E2-8A74-E3FA7D36F15F}"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25B1E-4B5D-4DFC-A6AA-32AB96B5044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95132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E69956-6AA2-47E2-8A74-E3FA7D36F15F}"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978066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E69956-6AA2-47E2-8A74-E3FA7D36F15F}"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2749152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E69956-6AA2-47E2-8A74-E3FA7D36F15F}"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48855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E69956-6AA2-47E2-8A74-E3FA7D36F15F}"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136614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2E69956-6AA2-47E2-8A74-E3FA7D36F15F}" type="datetimeFigureOut">
              <a:rPr lang="en-GB" smtClean="0"/>
              <a:t>01/12/2025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54512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2E69956-6AA2-47E2-8A74-E3FA7D36F15F}"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312436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2E69956-6AA2-47E2-8A74-E3FA7D36F15F}" type="datetimeFigureOut">
              <a:rPr lang="en-GB" smtClean="0"/>
              <a:t>01/12/2025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323651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2E69956-6AA2-47E2-8A74-E3FA7D36F15F}" type="datetimeFigureOut">
              <a:rPr lang="en-GB" smtClean="0"/>
              <a:t>01/12/2025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1816849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E69956-6AA2-47E2-8A74-E3FA7D36F15F}" type="datetimeFigureOut">
              <a:rPr lang="en-GB" smtClean="0"/>
              <a:t>01/12/2025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272463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2E69956-6AA2-47E2-8A74-E3FA7D36F15F}"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371228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2E69956-6AA2-47E2-8A74-E3FA7D36F15F}" type="datetimeFigureOut">
              <a:rPr lang="en-GB" smtClean="0"/>
              <a:t>01/12/2025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725B1E-4B5D-4DFC-A6AA-32AB96B5044F}" type="slidenum">
              <a:rPr lang="en-GB" smtClean="0"/>
              <a:t>‹#›</a:t>
            </a:fld>
            <a:endParaRPr lang="en-GB"/>
          </a:p>
        </p:txBody>
      </p:sp>
    </p:spTree>
    <p:extLst>
      <p:ext uri="{BB962C8B-B14F-4D97-AF65-F5344CB8AC3E}">
        <p14:creationId xmlns:p14="http://schemas.microsoft.com/office/powerpoint/2010/main" val="23286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E69956-6AA2-47E2-8A74-E3FA7D36F15F}" type="datetimeFigureOut">
              <a:rPr lang="en-GB" smtClean="0"/>
              <a:t>01/12/2025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5725B1E-4B5D-4DFC-A6AA-32AB96B5044F}" type="slidenum">
              <a:rPr lang="en-GB" smtClean="0"/>
              <a:t>‹#›</a:t>
            </a:fld>
            <a:endParaRPr lang="en-GB"/>
          </a:p>
        </p:txBody>
      </p:sp>
    </p:spTree>
    <p:extLst>
      <p:ext uri="{BB962C8B-B14F-4D97-AF65-F5344CB8AC3E}">
        <p14:creationId xmlns:p14="http://schemas.microsoft.com/office/powerpoint/2010/main" val="3562113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839C1-4BB7-8FCC-E166-8AB0E1FCBE34}"/>
              </a:ext>
            </a:extLst>
          </p:cNvPr>
          <p:cNvSpPr>
            <a:spLocks noGrp="1"/>
          </p:cNvSpPr>
          <p:nvPr>
            <p:ph type="ctrTitle"/>
          </p:nvPr>
        </p:nvSpPr>
        <p:spPr>
          <a:xfrm>
            <a:off x="985969" y="4553712"/>
            <a:ext cx="8288032" cy="1096316"/>
          </a:xfrm>
        </p:spPr>
        <p:txBody>
          <a:bodyPr>
            <a:normAutofit/>
          </a:bodyPr>
          <a:lstStyle/>
          <a:p>
            <a:pPr algn="ctr"/>
            <a:r>
              <a:rPr lang="en-GB" sz="4800" dirty="0"/>
              <a:t>Former Village School Site</a:t>
            </a:r>
          </a:p>
        </p:txBody>
      </p:sp>
      <p:sp>
        <p:nvSpPr>
          <p:cNvPr id="3" name="Subtitle 2">
            <a:extLst>
              <a:ext uri="{FF2B5EF4-FFF2-40B4-BE49-F238E27FC236}">
                <a16:creationId xmlns:a16="http://schemas.microsoft.com/office/drawing/2014/main" id="{770F28B8-8511-64E0-B9EF-67011F1572AC}"/>
              </a:ext>
            </a:extLst>
          </p:cNvPr>
          <p:cNvSpPr>
            <a:spLocks noGrp="1"/>
          </p:cNvSpPr>
          <p:nvPr>
            <p:ph type="subTitle" idx="1"/>
          </p:nvPr>
        </p:nvSpPr>
        <p:spPr>
          <a:xfrm>
            <a:off x="985969" y="5650029"/>
            <a:ext cx="8288032" cy="469122"/>
          </a:xfrm>
        </p:spPr>
        <p:txBody>
          <a:bodyPr>
            <a:normAutofit/>
          </a:bodyPr>
          <a:lstStyle/>
          <a:p>
            <a:pPr algn="ctr"/>
            <a:endParaRPr lang="en-GB"/>
          </a:p>
        </p:txBody>
      </p:sp>
      <p:pic>
        <p:nvPicPr>
          <p:cNvPr id="4" name="Picture 3" descr="A screenshot of a computer&#10;&#10;AI-generated content may be incorrect.">
            <a:extLst>
              <a:ext uri="{FF2B5EF4-FFF2-40B4-BE49-F238E27FC236}">
                <a16:creationId xmlns:a16="http://schemas.microsoft.com/office/drawing/2014/main" id="{C72B779D-21BC-166C-B8A5-14B6A09D2CA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7135" y1="27647" x2="47135" y2="27647"/>
                      </a14:backgroundRemoval>
                    </a14:imgEffect>
                  </a14:imgLayer>
                </a14:imgProps>
              </a:ext>
              <a:ext uri="{28A0092B-C50C-407E-A947-70E740481C1C}">
                <a14:useLocalDpi xmlns:a14="http://schemas.microsoft.com/office/drawing/2010/main" val="0"/>
              </a:ext>
            </a:extLst>
          </a:blip>
          <a:srcRect l="22650" t="11629" r="15350" b="57018"/>
          <a:stretch>
            <a:fillRect/>
          </a:stretch>
        </p:blipFill>
        <p:spPr>
          <a:xfrm>
            <a:off x="985968" y="2001856"/>
            <a:ext cx="8288033" cy="2231815"/>
          </a:xfrm>
          <a:prstGeom prst="rect">
            <a:avLst/>
          </a:prstGeom>
        </p:spPr>
      </p:pic>
    </p:spTree>
    <p:extLst>
      <p:ext uri="{BB962C8B-B14F-4D97-AF65-F5344CB8AC3E}">
        <p14:creationId xmlns:p14="http://schemas.microsoft.com/office/powerpoint/2010/main" val="1376013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643A7-9CFD-A729-B806-DD53472473F3}"/>
              </a:ext>
            </a:extLst>
          </p:cNvPr>
          <p:cNvSpPr>
            <a:spLocks noGrp="1"/>
          </p:cNvSpPr>
          <p:nvPr>
            <p:ph type="title"/>
          </p:nvPr>
        </p:nvSpPr>
        <p:spPr/>
        <p:txBody>
          <a:bodyPr/>
          <a:lstStyle/>
          <a:p>
            <a:r>
              <a:rPr lang="en-GB" dirty="0"/>
              <a:t>Cost of refurbishment</a:t>
            </a:r>
          </a:p>
        </p:txBody>
      </p:sp>
      <p:sp>
        <p:nvSpPr>
          <p:cNvPr id="3" name="Content Placeholder 2">
            <a:extLst>
              <a:ext uri="{FF2B5EF4-FFF2-40B4-BE49-F238E27FC236}">
                <a16:creationId xmlns:a16="http://schemas.microsoft.com/office/drawing/2014/main" id="{5CA60EE9-FB03-BF72-A59C-55059186BDD9}"/>
              </a:ext>
            </a:extLst>
          </p:cNvPr>
          <p:cNvSpPr>
            <a:spLocks noGrp="1"/>
          </p:cNvSpPr>
          <p:nvPr>
            <p:ph idx="1"/>
          </p:nvPr>
        </p:nvSpPr>
        <p:spPr/>
        <p:txBody>
          <a:bodyPr/>
          <a:lstStyle/>
          <a:p>
            <a:r>
              <a:rPr lang="en-GB" dirty="0"/>
              <a:t>A Brief Order of Cost for refurbishment to complete work to comply with regulations and its listed building status was obtained in January 2025</a:t>
            </a:r>
            <a:br>
              <a:rPr lang="en-GB" dirty="0"/>
            </a:br>
            <a:br>
              <a:rPr lang="en-GB" dirty="0"/>
            </a:br>
            <a:r>
              <a:rPr lang="en-GB" dirty="0"/>
              <a:t>This was £700,000 plus VAT</a:t>
            </a:r>
            <a:br>
              <a:rPr lang="en-GB" dirty="0"/>
            </a:br>
            <a:br>
              <a:rPr lang="en-GB" dirty="0"/>
            </a:br>
            <a:r>
              <a:rPr lang="en-GB" dirty="0"/>
              <a:t>It did not include demolition of the HORSA building. </a:t>
            </a:r>
          </a:p>
        </p:txBody>
      </p:sp>
    </p:spTree>
    <p:extLst>
      <p:ext uri="{BB962C8B-B14F-4D97-AF65-F5344CB8AC3E}">
        <p14:creationId xmlns:p14="http://schemas.microsoft.com/office/powerpoint/2010/main" val="1269442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26A1-5235-AE4F-FE2E-C90CFE3B3F1B}"/>
              </a:ext>
            </a:extLst>
          </p:cNvPr>
          <p:cNvSpPr>
            <a:spLocks noGrp="1"/>
          </p:cNvSpPr>
          <p:nvPr>
            <p:ph type="title"/>
          </p:nvPr>
        </p:nvSpPr>
        <p:spPr>
          <a:xfrm>
            <a:off x="677334" y="609600"/>
            <a:ext cx="8596668" cy="825661"/>
          </a:xfrm>
        </p:spPr>
        <p:txBody>
          <a:bodyPr/>
          <a:lstStyle/>
          <a:p>
            <a:r>
              <a:rPr lang="en-GB" dirty="0"/>
              <a:t>Running Cost </a:t>
            </a:r>
          </a:p>
        </p:txBody>
      </p:sp>
      <p:sp>
        <p:nvSpPr>
          <p:cNvPr id="3" name="Content Placeholder 2">
            <a:extLst>
              <a:ext uri="{FF2B5EF4-FFF2-40B4-BE49-F238E27FC236}">
                <a16:creationId xmlns:a16="http://schemas.microsoft.com/office/drawing/2014/main" id="{3B033B99-EC09-CB4A-59D2-AC1AC557281C}"/>
              </a:ext>
            </a:extLst>
          </p:cNvPr>
          <p:cNvSpPr>
            <a:spLocks noGrp="1"/>
          </p:cNvSpPr>
          <p:nvPr>
            <p:ph idx="1"/>
          </p:nvPr>
        </p:nvSpPr>
        <p:spPr>
          <a:xfrm>
            <a:off x="677334" y="1608881"/>
            <a:ext cx="8596668" cy="4432481"/>
          </a:xfrm>
        </p:spPr>
        <p:txBody>
          <a:bodyPr>
            <a:normAutofit/>
          </a:bodyPr>
          <a:lstStyle/>
          <a:p>
            <a:r>
              <a:rPr lang="en-GB" dirty="0"/>
              <a:t>Depending on family circumstances parents are entitled to varying amounts  of Government funded pre school places for children from 9 months to 4 years of age.</a:t>
            </a:r>
          </a:p>
          <a:p>
            <a:r>
              <a:rPr lang="en-GB" dirty="0"/>
              <a:t>Pre schools cannot legally charge top up fees  for these hrs and many are struggling to survive.</a:t>
            </a:r>
            <a:br>
              <a:rPr lang="en-GB" dirty="0"/>
            </a:br>
            <a:endParaRPr lang="en-GB" dirty="0"/>
          </a:p>
          <a:p>
            <a:r>
              <a:rPr lang="en-GB" dirty="0"/>
              <a:t>After school clubs e.g. from 3.00 – 6.00 p.m. can be charged </a:t>
            </a:r>
            <a:br>
              <a:rPr lang="en-GB" dirty="0"/>
            </a:br>
            <a:endParaRPr lang="en-GB" dirty="0"/>
          </a:p>
          <a:p>
            <a:r>
              <a:rPr lang="en-GB" dirty="0"/>
              <a:t>The village would have to find an OFSTED approved provider to take on the business </a:t>
            </a:r>
            <a:br>
              <a:rPr lang="en-GB" dirty="0"/>
            </a:br>
            <a:endParaRPr lang="en-GB" dirty="0"/>
          </a:p>
          <a:p>
            <a:r>
              <a:rPr lang="en-GB" dirty="0"/>
              <a:t>Estimated start up, equipment, staffing and running costs show a loss in the first year of £41,000 on the current rate of Government funding</a:t>
            </a:r>
          </a:p>
          <a:p>
            <a:endParaRPr lang="en-GB" dirty="0"/>
          </a:p>
        </p:txBody>
      </p:sp>
    </p:spTree>
    <p:extLst>
      <p:ext uri="{BB962C8B-B14F-4D97-AF65-F5344CB8AC3E}">
        <p14:creationId xmlns:p14="http://schemas.microsoft.com/office/powerpoint/2010/main" val="734360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9DF1D-786F-DA0C-F800-A9AC1F638D47}"/>
              </a:ext>
            </a:extLst>
          </p:cNvPr>
          <p:cNvSpPr>
            <a:spLocks noGrp="1"/>
          </p:cNvSpPr>
          <p:nvPr>
            <p:ph type="title"/>
          </p:nvPr>
        </p:nvSpPr>
        <p:spPr/>
        <p:txBody>
          <a:bodyPr/>
          <a:lstStyle/>
          <a:p>
            <a:r>
              <a:rPr lang="en-GB" dirty="0"/>
              <a:t>Use for other Educational Purposes</a:t>
            </a:r>
          </a:p>
        </p:txBody>
      </p:sp>
      <p:sp>
        <p:nvSpPr>
          <p:cNvPr id="3" name="Content Placeholder 2">
            <a:extLst>
              <a:ext uri="{FF2B5EF4-FFF2-40B4-BE49-F238E27FC236}">
                <a16:creationId xmlns:a16="http://schemas.microsoft.com/office/drawing/2014/main" id="{E181EDE2-AE67-ADA9-16FE-F6A42685FB83}"/>
              </a:ext>
            </a:extLst>
          </p:cNvPr>
          <p:cNvSpPr>
            <a:spLocks noGrp="1"/>
          </p:cNvSpPr>
          <p:nvPr>
            <p:ph idx="1"/>
          </p:nvPr>
        </p:nvSpPr>
        <p:spPr/>
        <p:txBody>
          <a:bodyPr/>
          <a:lstStyle/>
          <a:p>
            <a:r>
              <a:rPr lang="en-GB" dirty="0"/>
              <a:t>A range of possible activities were considered from homework clubs to Holliday Programmes and Adult Education and lifelong learning.</a:t>
            </a:r>
            <a:br>
              <a:rPr lang="en-GB" dirty="0"/>
            </a:br>
            <a:endParaRPr lang="en-GB" dirty="0"/>
          </a:p>
          <a:p>
            <a:r>
              <a:rPr lang="en-GB" dirty="0"/>
              <a:t>The village has two other community venues, the Winn Hall and the KGV Pavilion. Both of them are under used.</a:t>
            </a:r>
          </a:p>
        </p:txBody>
      </p:sp>
    </p:spTree>
    <p:extLst>
      <p:ext uri="{BB962C8B-B14F-4D97-AF65-F5344CB8AC3E}">
        <p14:creationId xmlns:p14="http://schemas.microsoft.com/office/powerpoint/2010/main" val="3729288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9997-760A-0C6C-9489-1569436BA0A1}"/>
              </a:ext>
            </a:extLst>
          </p:cNvPr>
          <p:cNvSpPr>
            <a:spLocks noGrp="1"/>
          </p:cNvSpPr>
          <p:nvPr>
            <p:ph type="title"/>
          </p:nvPr>
        </p:nvSpPr>
        <p:spPr>
          <a:xfrm>
            <a:off x="677334" y="609600"/>
            <a:ext cx="8596668" cy="802511"/>
          </a:xfrm>
        </p:spPr>
        <p:txBody>
          <a:bodyPr/>
          <a:lstStyle/>
          <a:p>
            <a:r>
              <a:rPr lang="en-GB" dirty="0"/>
              <a:t>Guildford Diocese Proposal</a:t>
            </a:r>
          </a:p>
        </p:txBody>
      </p:sp>
      <p:sp>
        <p:nvSpPr>
          <p:cNvPr id="3" name="Content Placeholder 2">
            <a:extLst>
              <a:ext uri="{FF2B5EF4-FFF2-40B4-BE49-F238E27FC236}">
                <a16:creationId xmlns:a16="http://schemas.microsoft.com/office/drawing/2014/main" id="{2F93519F-7789-8DCC-3498-EC35F04B479C}"/>
              </a:ext>
            </a:extLst>
          </p:cNvPr>
          <p:cNvSpPr>
            <a:spLocks noGrp="1"/>
          </p:cNvSpPr>
          <p:nvPr>
            <p:ph idx="1"/>
          </p:nvPr>
        </p:nvSpPr>
        <p:spPr>
          <a:xfrm>
            <a:off x="677334" y="1597307"/>
            <a:ext cx="8596668" cy="4444056"/>
          </a:xfrm>
        </p:spPr>
        <p:txBody>
          <a:bodyPr/>
          <a:lstStyle/>
          <a:p>
            <a:r>
              <a:rPr lang="en-GB" dirty="0"/>
              <a:t>The original classroom at the front of the building would be renovated to the highest standard at no cost to the village.</a:t>
            </a:r>
            <a:br>
              <a:rPr lang="en-GB" dirty="0"/>
            </a:br>
            <a:endParaRPr lang="en-GB" dirty="0"/>
          </a:p>
          <a:p>
            <a:r>
              <a:rPr lang="en-GB" dirty="0"/>
              <a:t>The freehold of this would be transferred to the village.</a:t>
            </a:r>
            <a:br>
              <a:rPr lang="en-GB" dirty="0"/>
            </a:br>
            <a:endParaRPr lang="en-GB" dirty="0"/>
          </a:p>
          <a:p>
            <a:r>
              <a:rPr lang="en-GB" dirty="0"/>
              <a:t>This could either be a community facility or a one bedroom flat managed by the PC providing an income for the village.</a:t>
            </a:r>
            <a:br>
              <a:rPr lang="en-GB" dirty="0"/>
            </a:br>
            <a:endParaRPr lang="en-GB" dirty="0"/>
          </a:p>
          <a:p>
            <a:r>
              <a:rPr lang="en-GB" dirty="0"/>
              <a:t>The rear part of the school building would be converted into one or two homes the sale of which would fund the refurbishment.</a:t>
            </a:r>
            <a:br>
              <a:rPr lang="en-GB" dirty="0"/>
            </a:br>
            <a:endParaRPr lang="en-GB" dirty="0"/>
          </a:p>
          <a:p>
            <a:r>
              <a:rPr lang="en-GB" dirty="0"/>
              <a:t>At the rear of the site a four bedroomed house to be built the proceeds of which would be retained by the Diocese</a:t>
            </a:r>
          </a:p>
          <a:p>
            <a:endParaRPr lang="en-GB" dirty="0"/>
          </a:p>
        </p:txBody>
      </p:sp>
    </p:spTree>
    <p:extLst>
      <p:ext uri="{BB962C8B-B14F-4D97-AF65-F5344CB8AC3E}">
        <p14:creationId xmlns:p14="http://schemas.microsoft.com/office/powerpoint/2010/main" val="365757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D7EA-4DC5-A644-C85C-CFC35610E65A}"/>
              </a:ext>
            </a:extLst>
          </p:cNvPr>
          <p:cNvSpPr>
            <a:spLocks noGrp="1"/>
          </p:cNvSpPr>
          <p:nvPr>
            <p:ph type="title"/>
          </p:nvPr>
        </p:nvSpPr>
        <p:spPr/>
        <p:txBody>
          <a:bodyPr/>
          <a:lstStyle/>
          <a:p>
            <a:r>
              <a:rPr lang="en-GB" dirty="0"/>
              <a:t>The Diocese Proposal</a:t>
            </a:r>
          </a:p>
        </p:txBody>
      </p:sp>
      <p:pic>
        <p:nvPicPr>
          <p:cNvPr id="4" name="Content Placeholder 3" descr="D19133_A_DR_SK05_P3_GF_CC.pdf - Adobe Acrobat Reader (64-bit)">
            <a:extLst>
              <a:ext uri="{FF2B5EF4-FFF2-40B4-BE49-F238E27FC236}">
                <a16:creationId xmlns:a16="http://schemas.microsoft.com/office/drawing/2014/main" id="{2BF4DFCF-3FE4-7768-E154-D5F656AC0D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501" t="17478" r="24259" b="11799"/>
          <a:stretch>
            <a:fillRect/>
          </a:stretch>
        </p:blipFill>
        <p:spPr bwMode="auto">
          <a:xfrm>
            <a:off x="2534856" y="1435262"/>
            <a:ext cx="7060689" cy="51772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870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08E0-987E-FEF6-4799-32500EF9CCC7}"/>
              </a:ext>
            </a:extLst>
          </p:cNvPr>
          <p:cNvSpPr>
            <a:spLocks noGrp="1"/>
          </p:cNvSpPr>
          <p:nvPr>
            <p:ph type="title"/>
          </p:nvPr>
        </p:nvSpPr>
        <p:spPr/>
        <p:txBody>
          <a:bodyPr/>
          <a:lstStyle/>
          <a:p>
            <a:r>
              <a:rPr lang="en-GB" dirty="0"/>
              <a:t>The Diocese Proposal</a:t>
            </a:r>
          </a:p>
        </p:txBody>
      </p:sp>
      <p:sp>
        <p:nvSpPr>
          <p:cNvPr id="3" name="Content Placeholder 2">
            <a:extLst>
              <a:ext uri="{FF2B5EF4-FFF2-40B4-BE49-F238E27FC236}">
                <a16:creationId xmlns:a16="http://schemas.microsoft.com/office/drawing/2014/main" id="{551B2EBC-9496-E695-4465-01D678EF5989}"/>
              </a:ext>
            </a:extLst>
          </p:cNvPr>
          <p:cNvSpPr>
            <a:spLocks noGrp="1"/>
          </p:cNvSpPr>
          <p:nvPr>
            <p:ph idx="1"/>
          </p:nvPr>
        </p:nvSpPr>
        <p:spPr>
          <a:xfrm>
            <a:off x="677334" y="2453834"/>
            <a:ext cx="8596668" cy="2743200"/>
          </a:xfrm>
        </p:spPr>
        <p:txBody>
          <a:bodyPr/>
          <a:lstStyle/>
          <a:p>
            <a:r>
              <a:rPr lang="en-GB" dirty="0"/>
              <a:t>These proposals would be subject to agreement from the village that the Parish Council would support an application to have the educational covenant lifted.</a:t>
            </a:r>
            <a:br>
              <a:rPr lang="en-GB" dirty="0"/>
            </a:br>
            <a:endParaRPr lang="en-GB" dirty="0"/>
          </a:p>
          <a:p>
            <a:r>
              <a:rPr lang="en-GB" dirty="0"/>
              <a:t>The Diocese have stated that this is their final offer.</a:t>
            </a:r>
          </a:p>
        </p:txBody>
      </p:sp>
    </p:spTree>
    <p:extLst>
      <p:ext uri="{BB962C8B-B14F-4D97-AF65-F5344CB8AC3E}">
        <p14:creationId xmlns:p14="http://schemas.microsoft.com/office/powerpoint/2010/main" val="4090337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7831-2BA7-A6D3-CBDF-B5CEE57C66B0}"/>
              </a:ext>
            </a:extLst>
          </p:cNvPr>
          <p:cNvSpPr>
            <a:spLocks noGrp="1"/>
          </p:cNvSpPr>
          <p:nvPr>
            <p:ph type="title"/>
          </p:nvPr>
        </p:nvSpPr>
        <p:spPr/>
        <p:txBody>
          <a:bodyPr/>
          <a:lstStyle/>
          <a:p>
            <a:r>
              <a:rPr lang="en-GB" dirty="0"/>
              <a:t>For Consideration</a:t>
            </a:r>
          </a:p>
        </p:txBody>
      </p:sp>
      <p:sp>
        <p:nvSpPr>
          <p:cNvPr id="3" name="Content Placeholder 2">
            <a:extLst>
              <a:ext uri="{FF2B5EF4-FFF2-40B4-BE49-F238E27FC236}">
                <a16:creationId xmlns:a16="http://schemas.microsoft.com/office/drawing/2014/main" id="{05B49D35-EA36-9855-95F4-3AFF6A12D141}"/>
              </a:ext>
            </a:extLst>
          </p:cNvPr>
          <p:cNvSpPr>
            <a:spLocks noGrp="1"/>
          </p:cNvSpPr>
          <p:nvPr>
            <p:ph idx="1"/>
          </p:nvPr>
        </p:nvSpPr>
        <p:spPr/>
        <p:txBody>
          <a:bodyPr/>
          <a:lstStyle/>
          <a:p>
            <a:r>
              <a:rPr lang="en-GB" dirty="0"/>
              <a:t>The village do not own the site and cannot do anything with the site without the agreement of the Diocese.</a:t>
            </a:r>
            <a:br>
              <a:rPr lang="en-GB" dirty="0"/>
            </a:br>
            <a:endParaRPr lang="en-GB" dirty="0"/>
          </a:p>
          <a:p>
            <a:r>
              <a:rPr lang="en-GB" dirty="0"/>
              <a:t>Due to current school rolls and falling birth rate the Department of Education and the Local Education Authority would not consider opening a school.</a:t>
            </a:r>
            <a:br>
              <a:rPr lang="en-GB" dirty="0"/>
            </a:br>
            <a:endParaRPr lang="en-GB" dirty="0"/>
          </a:p>
          <a:p>
            <a:r>
              <a:rPr lang="en-GB" dirty="0"/>
              <a:t>If the educational covenant on the school site is lifted Surrey County Council could seek to lift the covenant on the school field.</a:t>
            </a:r>
            <a:br>
              <a:rPr lang="en-GB" dirty="0"/>
            </a:br>
            <a:endParaRPr lang="en-GB" dirty="0"/>
          </a:p>
          <a:p>
            <a:r>
              <a:rPr lang="en-GB" dirty="0"/>
              <a:t>If the Diocese offer is not accepted, they could continue to do nothing and the building would fall into further disrepair.</a:t>
            </a:r>
          </a:p>
        </p:txBody>
      </p:sp>
    </p:spTree>
    <p:extLst>
      <p:ext uri="{BB962C8B-B14F-4D97-AF65-F5344CB8AC3E}">
        <p14:creationId xmlns:p14="http://schemas.microsoft.com/office/powerpoint/2010/main" val="239633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5F8D-7089-6279-3694-CA71CB81DE88}"/>
              </a:ext>
            </a:extLst>
          </p:cNvPr>
          <p:cNvSpPr>
            <a:spLocks noGrp="1"/>
          </p:cNvSpPr>
          <p:nvPr>
            <p:ph type="title"/>
          </p:nvPr>
        </p:nvSpPr>
        <p:spPr/>
        <p:txBody>
          <a:bodyPr/>
          <a:lstStyle/>
          <a:p>
            <a:r>
              <a:rPr lang="en-GB" dirty="0"/>
              <a:t>The Question</a:t>
            </a:r>
          </a:p>
        </p:txBody>
      </p:sp>
      <p:sp>
        <p:nvSpPr>
          <p:cNvPr id="3" name="Content Placeholder 2">
            <a:extLst>
              <a:ext uri="{FF2B5EF4-FFF2-40B4-BE49-F238E27FC236}">
                <a16:creationId xmlns:a16="http://schemas.microsoft.com/office/drawing/2014/main" id="{7A9A0AF7-3E87-3B1B-3E3C-9EB52A4978C8}"/>
              </a:ext>
            </a:extLst>
          </p:cNvPr>
          <p:cNvSpPr>
            <a:spLocks noGrp="1"/>
          </p:cNvSpPr>
          <p:nvPr>
            <p:ph idx="1"/>
          </p:nvPr>
        </p:nvSpPr>
        <p:spPr/>
        <p:txBody>
          <a:bodyPr/>
          <a:lstStyle/>
          <a:p>
            <a:r>
              <a:rPr lang="en-GB" dirty="0"/>
              <a:t>Taking into consideration all of the available information, do you wish the parish council to accept the Diocese of Guildford’s proposal to develop the former school site?</a:t>
            </a:r>
          </a:p>
          <a:p>
            <a:r>
              <a:rPr lang="en-GB" dirty="0"/>
              <a:t>This would involve the transfer of the freehold ownership of the original school room at the front of the building, fully refurbished, to the village. This being subject to the understanding that the council would not object to an application to the Secretary of State for the lifting of the covenant.</a:t>
            </a:r>
          </a:p>
          <a:p>
            <a:endParaRPr lang="en-GB" dirty="0"/>
          </a:p>
        </p:txBody>
      </p:sp>
    </p:spTree>
    <p:extLst>
      <p:ext uri="{BB962C8B-B14F-4D97-AF65-F5344CB8AC3E}">
        <p14:creationId xmlns:p14="http://schemas.microsoft.com/office/powerpoint/2010/main" val="53291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72E98-DE48-9D72-66AE-922F913DCDD4}"/>
              </a:ext>
            </a:extLst>
          </p:cNvPr>
          <p:cNvSpPr>
            <a:spLocks noGrp="1"/>
          </p:cNvSpPr>
          <p:nvPr>
            <p:ph type="title"/>
          </p:nvPr>
        </p:nvSpPr>
        <p:spPr/>
        <p:txBody>
          <a:bodyPr/>
          <a:lstStyle/>
          <a:p>
            <a:r>
              <a:rPr lang="en-GB" dirty="0"/>
              <a:t>Brief History</a:t>
            </a:r>
          </a:p>
        </p:txBody>
      </p:sp>
      <p:sp>
        <p:nvSpPr>
          <p:cNvPr id="3" name="Content Placeholder 2">
            <a:extLst>
              <a:ext uri="{FF2B5EF4-FFF2-40B4-BE49-F238E27FC236}">
                <a16:creationId xmlns:a16="http://schemas.microsoft.com/office/drawing/2014/main" id="{B24106CC-BDD9-4168-6778-42F96CFFE618}"/>
              </a:ext>
            </a:extLst>
          </p:cNvPr>
          <p:cNvSpPr>
            <a:spLocks noGrp="1"/>
          </p:cNvSpPr>
          <p:nvPr>
            <p:ph idx="1"/>
          </p:nvPr>
        </p:nvSpPr>
        <p:spPr/>
        <p:txBody>
          <a:bodyPr>
            <a:normAutofit fontScale="92500" lnSpcReduction="10000"/>
          </a:bodyPr>
          <a:lstStyle/>
          <a:p>
            <a:pPr marL="0" indent="0">
              <a:buNone/>
            </a:pPr>
            <a:endParaRPr lang="en-GB" dirty="0"/>
          </a:p>
          <a:p>
            <a:r>
              <a:rPr lang="en-GB" dirty="0"/>
              <a:t>The ownership of the school site was transferred to Guildford Diocese in1957 on Trust to use the property for the purpose of education.</a:t>
            </a:r>
            <a:br>
              <a:rPr lang="en-GB" dirty="0"/>
            </a:br>
            <a:endParaRPr lang="en-GB" dirty="0"/>
          </a:p>
          <a:p>
            <a:r>
              <a:rPr lang="en-GB" dirty="0"/>
              <a:t>The ownership of the school field was transferred to Surrey County Council in 1967. It contained a covenant that the field should not be used for any other purpose than a playing field for the school.</a:t>
            </a:r>
            <a:br>
              <a:rPr lang="en-GB" dirty="0"/>
            </a:br>
            <a:endParaRPr lang="en-GB" dirty="0"/>
          </a:p>
          <a:p>
            <a:r>
              <a:rPr lang="en-GB" dirty="0"/>
              <a:t>Dunsfold Infant School closed in 2004 and since then it has been allowed to fall into a state of disrepair.</a:t>
            </a:r>
            <a:br>
              <a:rPr lang="en-GB" dirty="0"/>
            </a:br>
            <a:endParaRPr lang="en-GB" dirty="0"/>
          </a:p>
          <a:p>
            <a:r>
              <a:rPr lang="en-GB" dirty="0"/>
              <a:t>The Diocese have attempted unsuccessfully  to have the covenant on the school site lifted by the Secretary of State for Education and by Charity Commission</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165160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40057B-F4CC-F55E-795D-1DAF58CEBD90}"/>
              </a:ext>
            </a:extLst>
          </p:cNvPr>
          <p:cNvSpPr>
            <a:spLocks noGrp="1"/>
          </p:cNvSpPr>
          <p:nvPr>
            <p:ph idx="1"/>
          </p:nvPr>
        </p:nvSpPr>
        <p:spPr>
          <a:xfrm>
            <a:off x="838200" y="925286"/>
            <a:ext cx="8872959" cy="5251677"/>
          </a:xfrm>
        </p:spPr>
        <p:txBody>
          <a:bodyPr/>
          <a:lstStyle/>
          <a:p>
            <a:r>
              <a:rPr lang="en-GB" dirty="0"/>
              <a:t>Dunsfold Village School Trust (a charitable company) fought the applications to have the covenant lifted and attempted to negotiate with the Diocese to allow the village to take over the site for educational purposes. </a:t>
            </a:r>
            <a:br>
              <a:rPr lang="en-GB" dirty="0"/>
            </a:br>
            <a:endParaRPr lang="en-GB" dirty="0"/>
          </a:p>
          <a:p>
            <a:r>
              <a:rPr lang="en-GB" dirty="0"/>
              <a:t>The Diocese refused to negotiate and Dunsfold Village School Trust was wound up in September 2019.</a:t>
            </a:r>
            <a:br>
              <a:rPr lang="en-GB" dirty="0"/>
            </a:br>
            <a:endParaRPr lang="en-GB" dirty="0"/>
          </a:p>
          <a:p>
            <a:r>
              <a:rPr lang="en-GB" dirty="0"/>
              <a:t>The former headteacher’s house was owned by Surrey County Council  and was sold to the current owner, who restored the building in accordance with its Grade Two listed status.</a:t>
            </a:r>
            <a:br>
              <a:rPr lang="en-GB" dirty="0"/>
            </a:br>
            <a:endParaRPr lang="en-GB" dirty="0"/>
          </a:p>
          <a:p>
            <a:r>
              <a:rPr lang="en-GB" dirty="0"/>
              <a:t>The remainder of the school building is now in a very poor state having continued to deteriorate since it closed.</a:t>
            </a:r>
          </a:p>
          <a:p>
            <a:pPr marL="0" indent="0">
              <a:buNone/>
            </a:pPr>
            <a:endParaRPr lang="en-GB" dirty="0"/>
          </a:p>
        </p:txBody>
      </p:sp>
    </p:spTree>
    <p:extLst>
      <p:ext uri="{BB962C8B-B14F-4D97-AF65-F5344CB8AC3E}">
        <p14:creationId xmlns:p14="http://schemas.microsoft.com/office/powerpoint/2010/main" val="103403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BEBDA-E71C-1EAC-D55F-E16B379A7AE4}"/>
              </a:ext>
            </a:extLst>
          </p:cNvPr>
          <p:cNvSpPr>
            <a:spLocks noGrp="1"/>
          </p:cNvSpPr>
          <p:nvPr>
            <p:ph type="title"/>
          </p:nvPr>
        </p:nvSpPr>
        <p:spPr/>
        <p:txBody>
          <a:bodyPr/>
          <a:lstStyle/>
          <a:p>
            <a:r>
              <a:rPr lang="en-GB" dirty="0"/>
              <a:t>Exterior condition</a:t>
            </a:r>
          </a:p>
        </p:txBody>
      </p:sp>
      <p:pic>
        <p:nvPicPr>
          <p:cNvPr id="4" name="Content Placeholder 3" descr="A brick house with a broken window with Red House, London in the background&#10;&#10;AI-generated content may be incorrect.">
            <a:extLst>
              <a:ext uri="{FF2B5EF4-FFF2-40B4-BE49-F238E27FC236}">
                <a16:creationId xmlns:a16="http://schemas.microsoft.com/office/drawing/2014/main" id="{DC657A5A-C85E-DAF8-A072-BD0B506E76C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4314" y="1841667"/>
            <a:ext cx="3643611" cy="2732708"/>
          </a:xfrm>
          <a:prstGeom prst="rect">
            <a:avLst/>
          </a:prstGeom>
          <a:noFill/>
          <a:ln>
            <a:noFill/>
          </a:ln>
        </p:spPr>
      </p:pic>
      <p:pic>
        <p:nvPicPr>
          <p:cNvPr id="5" name="Picture 4" descr="A building with boarded up windows&#10;&#10;AI-generated content may be incorrect.">
            <a:extLst>
              <a:ext uri="{FF2B5EF4-FFF2-40B4-BE49-F238E27FC236}">
                <a16:creationId xmlns:a16="http://schemas.microsoft.com/office/drawing/2014/main" id="{C896CBAB-4304-5F74-B9C0-291F7BAC1C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3273" y="2840776"/>
            <a:ext cx="3642882" cy="2732709"/>
          </a:xfrm>
          <a:prstGeom prst="rect">
            <a:avLst/>
          </a:prstGeom>
          <a:noFill/>
          <a:ln>
            <a:noFill/>
          </a:ln>
        </p:spPr>
      </p:pic>
      <p:pic>
        <p:nvPicPr>
          <p:cNvPr id="6" name="Picture 5" descr="A brick building with a fence and plants growing on it&#10;&#10;AI-generated content may be incorrect.">
            <a:extLst>
              <a:ext uri="{FF2B5EF4-FFF2-40B4-BE49-F238E27FC236}">
                <a16:creationId xmlns:a16="http://schemas.microsoft.com/office/drawing/2014/main" id="{227F37E9-EB2A-9C52-A493-93C3EA2756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8335" y="2165863"/>
            <a:ext cx="3085465" cy="4114800"/>
          </a:xfrm>
          <a:prstGeom prst="rect">
            <a:avLst/>
          </a:prstGeom>
          <a:noFill/>
          <a:ln>
            <a:noFill/>
          </a:ln>
        </p:spPr>
      </p:pic>
    </p:spTree>
    <p:extLst>
      <p:ext uri="{BB962C8B-B14F-4D97-AF65-F5344CB8AC3E}">
        <p14:creationId xmlns:p14="http://schemas.microsoft.com/office/powerpoint/2010/main" val="199940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FAB0-7CE7-2180-2BC5-BDD60CE8AC3A}"/>
              </a:ext>
            </a:extLst>
          </p:cNvPr>
          <p:cNvSpPr>
            <a:spLocks noGrp="1"/>
          </p:cNvSpPr>
          <p:nvPr>
            <p:ph type="title"/>
          </p:nvPr>
        </p:nvSpPr>
        <p:spPr/>
        <p:txBody>
          <a:bodyPr/>
          <a:lstStyle/>
          <a:p>
            <a:endParaRPr lang="en-GB"/>
          </a:p>
        </p:txBody>
      </p:sp>
      <p:pic>
        <p:nvPicPr>
          <p:cNvPr id="4" name="Content Placeholder 3" descr="A house with a garage and trees&#10;&#10;AI-generated content may be incorrect.">
            <a:extLst>
              <a:ext uri="{FF2B5EF4-FFF2-40B4-BE49-F238E27FC236}">
                <a16:creationId xmlns:a16="http://schemas.microsoft.com/office/drawing/2014/main" id="{4E8C3DF8-34C3-43E5-82D7-7E9EFC3490C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4270" y="2838006"/>
            <a:ext cx="4306857" cy="3231572"/>
          </a:xfrm>
          <a:prstGeom prst="rect">
            <a:avLst/>
          </a:prstGeom>
          <a:noFill/>
          <a:ln>
            <a:noFill/>
          </a:ln>
        </p:spPr>
      </p:pic>
      <p:pic>
        <p:nvPicPr>
          <p:cNvPr id="5" name="Picture 4" descr="A brick building with a door&#10;&#10;AI-generated content may be incorrect.">
            <a:extLst>
              <a:ext uri="{FF2B5EF4-FFF2-40B4-BE49-F238E27FC236}">
                <a16:creationId xmlns:a16="http://schemas.microsoft.com/office/drawing/2014/main" id="{87F1C86D-7D84-D54D-9595-C2E62FF0C9E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582" y="1954778"/>
            <a:ext cx="3085465" cy="4114800"/>
          </a:xfrm>
          <a:prstGeom prst="rect">
            <a:avLst/>
          </a:prstGeom>
          <a:noFill/>
          <a:ln>
            <a:noFill/>
          </a:ln>
        </p:spPr>
      </p:pic>
    </p:spTree>
    <p:extLst>
      <p:ext uri="{BB962C8B-B14F-4D97-AF65-F5344CB8AC3E}">
        <p14:creationId xmlns:p14="http://schemas.microsoft.com/office/powerpoint/2010/main" val="344207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0F36-DE42-FFD5-5623-FF2ADB791745}"/>
              </a:ext>
            </a:extLst>
          </p:cNvPr>
          <p:cNvSpPr>
            <a:spLocks noGrp="1"/>
          </p:cNvSpPr>
          <p:nvPr>
            <p:ph type="title"/>
          </p:nvPr>
        </p:nvSpPr>
        <p:spPr/>
        <p:txBody>
          <a:bodyPr/>
          <a:lstStyle/>
          <a:p>
            <a:r>
              <a:rPr lang="en-GB" dirty="0"/>
              <a:t>Interior condition</a:t>
            </a:r>
          </a:p>
        </p:txBody>
      </p:sp>
      <p:pic>
        <p:nvPicPr>
          <p:cNvPr id="4" name="Content Placeholder 3" descr="A pile of wood in a room&#10;&#10;AI-generated content may be incorrect.">
            <a:extLst>
              <a:ext uri="{FF2B5EF4-FFF2-40B4-BE49-F238E27FC236}">
                <a16:creationId xmlns:a16="http://schemas.microsoft.com/office/drawing/2014/main" id="{A20D8370-251D-533E-DCF2-3ADF0DB7BB9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26391" y="1945368"/>
            <a:ext cx="3263503" cy="4351338"/>
          </a:xfrm>
          <a:prstGeom prst="rect">
            <a:avLst/>
          </a:prstGeom>
          <a:noFill/>
          <a:ln>
            <a:noFill/>
          </a:ln>
        </p:spPr>
      </p:pic>
      <p:pic>
        <p:nvPicPr>
          <p:cNvPr id="5" name="Picture 4" descr="A roof of a building&#10;&#10;AI-generated content may be incorrect.">
            <a:extLst>
              <a:ext uri="{FF2B5EF4-FFF2-40B4-BE49-F238E27FC236}">
                <a16:creationId xmlns:a16="http://schemas.microsoft.com/office/drawing/2014/main" id="{10FC29FE-2FC8-6E6C-4470-23ECA5D6D53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1718" y="2067447"/>
            <a:ext cx="3120390" cy="4107180"/>
          </a:xfrm>
          <a:prstGeom prst="rect">
            <a:avLst/>
          </a:prstGeom>
          <a:noFill/>
          <a:ln>
            <a:noFill/>
          </a:ln>
        </p:spPr>
      </p:pic>
      <p:pic>
        <p:nvPicPr>
          <p:cNvPr id="6" name="Picture 5" descr="A room with a door and a table&#10;&#10;AI-generated content may be incorrect.">
            <a:extLst>
              <a:ext uri="{FF2B5EF4-FFF2-40B4-BE49-F238E27FC236}">
                <a16:creationId xmlns:a16="http://schemas.microsoft.com/office/drawing/2014/main" id="{4F58AE82-5EF7-7CBE-4994-214EF6682E0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4177" y="2067447"/>
            <a:ext cx="3108960" cy="4049395"/>
          </a:xfrm>
          <a:prstGeom prst="rect">
            <a:avLst/>
          </a:prstGeom>
          <a:noFill/>
          <a:ln>
            <a:noFill/>
          </a:ln>
        </p:spPr>
      </p:pic>
    </p:spTree>
    <p:extLst>
      <p:ext uri="{BB962C8B-B14F-4D97-AF65-F5344CB8AC3E}">
        <p14:creationId xmlns:p14="http://schemas.microsoft.com/office/powerpoint/2010/main" val="1635643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athroom with a sink and a trash can&#10;&#10;AI-generated content may be incorrect.">
            <a:extLst>
              <a:ext uri="{FF2B5EF4-FFF2-40B4-BE49-F238E27FC236}">
                <a16:creationId xmlns:a16="http://schemas.microsoft.com/office/drawing/2014/main" id="{9ECB8DB1-7DEB-13AF-47BA-AA581147263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12174" y="1231582"/>
            <a:ext cx="4860480" cy="3661445"/>
          </a:xfrm>
          <a:prstGeom prst="rect">
            <a:avLst/>
          </a:prstGeom>
          <a:noFill/>
          <a:ln>
            <a:noFill/>
          </a:ln>
        </p:spPr>
      </p:pic>
      <p:pic>
        <p:nvPicPr>
          <p:cNvPr id="5" name="Picture 4" descr="A room with a bird on the window&#10;&#10;AI-generated content may be incorrect.">
            <a:extLst>
              <a:ext uri="{FF2B5EF4-FFF2-40B4-BE49-F238E27FC236}">
                <a16:creationId xmlns:a16="http://schemas.microsoft.com/office/drawing/2014/main" id="{B3546018-0133-9262-E748-4468A94D2BE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6557" y="2532525"/>
            <a:ext cx="4842787" cy="3661446"/>
          </a:xfrm>
          <a:prstGeom prst="rect">
            <a:avLst/>
          </a:prstGeom>
          <a:noFill/>
          <a:ln>
            <a:noFill/>
          </a:ln>
        </p:spPr>
      </p:pic>
    </p:spTree>
    <p:extLst>
      <p:ext uri="{BB962C8B-B14F-4D97-AF65-F5344CB8AC3E}">
        <p14:creationId xmlns:p14="http://schemas.microsoft.com/office/powerpoint/2010/main" val="72732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7F692-C3EC-3BEA-23F5-E83629791001}"/>
              </a:ext>
            </a:extLst>
          </p:cNvPr>
          <p:cNvSpPr>
            <a:spLocks noGrp="1"/>
          </p:cNvSpPr>
          <p:nvPr>
            <p:ph type="title"/>
          </p:nvPr>
        </p:nvSpPr>
        <p:spPr/>
        <p:txBody>
          <a:bodyPr/>
          <a:lstStyle/>
          <a:p>
            <a:r>
              <a:rPr lang="en-GB" dirty="0"/>
              <a:t>Potential for Educational Use</a:t>
            </a:r>
          </a:p>
        </p:txBody>
      </p:sp>
      <p:sp>
        <p:nvSpPr>
          <p:cNvPr id="3" name="Content Placeholder 2">
            <a:extLst>
              <a:ext uri="{FF2B5EF4-FFF2-40B4-BE49-F238E27FC236}">
                <a16:creationId xmlns:a16="http://schemas.microsoft.com/office/drawing/2014/main" id="{0FF5D5EE-E445-A0B9-0A55-74CE5E320620}"/>
              </a:ext>
            </a:extLst>
          </p:cNvPr>
          <p:cNvSpPr>
            <a:spLocks noGrp="1"/>
          </p:cNvSpPr>
          <p:nvPr>
            <p:ph idx="1"/>
          </p:nvPr>
        </p:nvSpPr>
        <p:spPr/>
        <p:txBody>
          <a:bodyPr/>
          <a:lstStyle/>
          <a:p>
            <a:r>
              <a:rPr lang="en-GB" dirty="0"/>
              <a:t>In the school year 2024/25 there were 351 vacancies in infant schools within a 5 mile radius of Dunsfold. </a:t>
            </a:r>
            <a:br>
              <a:rPr lang="en-GB" dirty="0"/>
            </a:br>
            <a:endParaRPr lang="en-GB" dirty="0"/>
          </a:p>
          <a:p>
            <a:r>
              <a:rPr lang="en-GB" dirty="0"/>
              <a:t>Birth rates are continuing to fall and Surrey are forecasting the need for school closures. </a:t>
            </a:r>
            <a:br>
              <a:rPr lang="en-GB" dirty="0"/>
            </a:br>
            <a:endParaRPr lang="en-GB" dirty="0"/>
          </a:p>
          <a:p>
            <a:r>
              <a:rPr lang="en-GB" dirty="0"/>
              <a:t>St Mary’s School Shackleford closed at the end of last academic year and there were sufficient vacancies at Puttenham School to accommodate all of the children.</a:t>
            </a:r>
          </a:p>
          <a:p>
            <a:pPr marL="0" indent="0">
              <a:buNone/>
            </a:pPr>
            <a:endParaRPr lang="en-GB" dirty="0"/>
          </a:p>
        </p:txBody>
      </p:sp>
    </p:spTree>
    <p:extLst>
      <p:ext uri="{BB962C8B-B14F-4D97-AF65-F5344CB8AC3E}">
        <p14:creationId xmlns:p14="http://schemas.microsoft.com/office/powerpoint/2010/main" val="243098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F707-898E-E2BE-9FF1-1AE1FA8C2794}"/>
              </a:ext>
            </a:extLst>
          </p:cNvPr>
          <p:cNvSpPr>
            <a:spLocks noGrp="1"/>
          </p:cNvSpPr>
          <p:nvPr>
            <p:ph type="title"/>
          </p:nvPr>
        </p:nvSpPr>
        <p:spPr/>
        <p:txBody>
          <a:bodyPr/>
          <a:lstStyle/>
          <a:p>
            <a:r>
              <a:rPr lang="en-GB" dirty="0"/>
              <a:t>Potential for Pre School / Nursery</a:t>
            </a:r>
          </a:p>
        </p:txBody>
      </p:sp>
      <p:pic>
        <p:nvPicPr>
          <p:cNvPr id="4" name="Content Placeholder 3" descr="D19133_A_DR_SK03_P1_GF.pdf - Adobe Acrobat Reader (64-bit)">
            <a:extLst>
              <a:ext uri="{FF2B5EF4-FFF2-40B4-BE49-F238E27FC236}">
                <a16:creationId xmlns:a16="http://schemas.microsoft.com/office/drawing/2014/main" id="{08BD03E6-5C87-CF72-B2FD-9D8D06D8EF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299" t="24923" r="23227" b="11315"/>
          <a:stretch>
            <a:fillRect/>
          </a:stretch>
        </p:blipFill>
        <p:spPr bwMode="auto">
          <a:xfrm>
            <a:off x="1770928" y="1825624"/>
            <a:ext cx="7759660" cy="4915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17284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849</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Former Village School Site</vt:lpstr>
      <vt:lpstr>Brief History</vt:lpstr>
      <vt:lpstr>PowerPoint Presentation</vt:lpstr>
      <vt:lpstr>Exterior condition</vt:lpstr>
      <vt:lpstr>PowerPoint Presentation</vt:lpstr>
      <vt:lpstr>Interior condition</vt:lpstr>
      <vt:lpstr>PowerPoint Presentation</vt:lpstr>
      <vt:lpstr>Potential for Educational Use</vt:lpstr>
      <vt:lpstr>Potential for Pre School / Nursery</vt:lpstr>
      <vt:lpstr>Cost of refurbishment</vt:lpstr>
      <vt:lpstr>Running Cost </vt:lpstr>
      <vt:lpstr>Use for other Educational Purposes</vt:lpstr>
      <vt:lpstr>Guildford Diocese Proposal</vt:lpstr>
      <vt:lpstr>The Diocese Proposal</vt:lpstr>
      <vt:lpstr>The Diocese Proposal</vt:lpstr>
      <vt:lpstr>For Consideration</vt:lpstr>
      <vt:lpstr>The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Griffiths</dc:creator>
  <cp:lastModifiedBy>Jennifer Nagy</cp:lastModifiedBy>
  <cp:revision>8</cp:revision>
  <dcterms:created xsi:type="dcterms:W3CDTF">2025-11-23T12:01:20Z</dcterms:created>
  <dcterms:modified xsi:type="dcterms:W3CDTF">2025-12-01T07:58:56Z</dcterms:modified>
</cp:coreProperties>
</file>